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9"/>
    <p:sldId id="257" r:id="rId30"/>
    <p:sldId id="258" r:id="rId31"/>
    <p:sldId id="259" r:id="rId32"/>
    <p:sldId id="260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wTeXMing" charset="1" panose="02000609000000000000"/>
      <p:regular r:id="rId10"/>
    </p:embeddedFont>
    <p:embeddedFont>
      <p:font typeface="Noto Sans T Chinese" charset="1" panose="020B0500000000000000"/>
      <p:regular r:id="rId11"/>
    </p:embeddedFont>
    <p:embeddedFont>
      <p:font typeface="Noto Sans T Chinese Bold" charset="1" panose="020B0800000000000000"/>
      <p:regular r:id="rId12"/>
    </p:embeddedFont>
    <p:embeddedFont>
      <p:font typeface="Playfair Display" charset="1" panose="00000500000000000000"/>
      <p:regular r:id="rId13"/>
    </p:embeddedFont>
    <p:embeddedFont>
      <p:font typeface="Playfair Display Bold" charset="1" panose="00000800000000000000"/>
      <p:regular r:id="rId14"/>
    </p:embeddedFont>
    <p:embeddedFont>
      <p:font typeface="Playfair Display Italics" charset="1" panose="00000500000000000000"/>
      <p:regular r:id="rId15"/>
    </p:embeddedFont>
    <p:embeddedFont>
      <p:font typeface="Playfair Display Bold Italics" charset="1" panose="00000800000000000000"/>
      <p:regular r:id="rId16"/>
    </p:embeddedFont>
    <p:embeddedFont>
      <p:font typeface="Playfair Display Heavy" charset="1" panose="00000A00000000000000"/>
      <p:regular r:id="rId17"/>
    </p:embeddedFont>
    <p:embeddedFont>
      <p:font typeface="Playfair Display Heavy Italics" charset="1" panose="00000A00000000000000"/>
      <p:regular r:id="rId18"/>
    </p:embeddedFont>
    <p:embeddedFont>
      <p:font typeface="Public Sans" charset="1" panose="00000000000000000000"/>
      <p:regular r:id="rId19"/>
    </p:embeddedFont>
    <p:embeddedFont>
      <p:font typeface="Public Sans Bold" charset="1" panose="00000000000000000000"/>
      <p:regular r:id="rId20"/>
    </p:embeddedFont>
    <p:embeddedFont>
      <p:font typeface="Public Sans Italics" charset="1" panose="00000000000000000000"/>
      <p:regular r:id="rId21"/>
    </p:embeddedFont>
    <p:embeddedFont>
      <p:font typeface="Public Sans Bold Italics" charset="1" panose="00000000000000000000"/>
      <p:regular r:id="rId22"/>
    </p:embeddedFont>
    <p:embeddedFont>
      <p:font typeface="Public Sans Thin" charset="1" panose="00000000000000000000"/>
      <p:regular r:id="rId23"/>
    </p:embeddedFont>
    <p:embeddedFont>
      <p:font typeface="Public Sans Thin Italics" charset="1" panose="00000000000000000000"/>
      <p:regular r:id="rId24"/>
    </p:embeddedFont>
    <p:embeddedFont>
      <p:font typeface="Public Sans Medium" charset="1" panose="00000000000000000000"/>
      <p:regular r:id="rId25"/>
    </p:embeddedFont>
    <p:embeddedFont>
      <p:font typeface="Public Sans Medium Italics" charset="1" panose="00000000000000000000"/>
      <p:regular r:id="rId26"/>
    </p:embeddedFont>
    <p:embeddedFont>
      <p:font typeface="Public Sans Heavy" charset="1" panose="00000000000000000000"/>
      <p:regular r:id="rId27"/>
    </p:embeddedFont>
    <p:embeddedFont>
      <p:font typeface="Public Sans Heavy Italics" charset="1" panose="000000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slides/slide1.xml" Type="http://schemas.openxmlformats.org/officeDocument/2006/relationships/slide"/><Relationship Id="rId3" Target="viewProps.xml" Type="http://schemas.openxmlformats.org/officeDocument/2006/relationships/viewProps"/><Relationship Id="rId30" Target="slides/slide2.xml" Type="http://schemas.openxmlformats.org/officeDocument/2006/relationships/slide"/><Relationship Id="rId31" Target="slides/slide3.xml" Type="http://schemas.openxmlformats.org/officeDocument/2006/relationships/slide"/><Relationship Id="rId32" Target="slides/slide4.xml" Type="http://schemas.openxmlformats.org/officeDocument/2006/relationships/slide"/><Relationship Id="rId33" Target="slides/slide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6" y="4514765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28706" y="1604862"/>
            <a:ext cx="2910365" cy="799028"/>
          </a:xfrm>
          <a:custGeom>
            <a:avLst/>
            <a:gdLst/>
            <a:ahLst/>
            <a:cxnLst/>
            <a:rect r="r" b="b" t="t" l="l"/>
            <a:pathLst>
              <a:path h="799028" w="2910365">
                <a:moveTo>
                  <a:pt x="0" y="0"/>
                </a:moveTo>
                <a:lnTo>
                  <a:pt x="2910366" y="0"/>
                </a:lnTo>
                <a:lnTo>
                  <a:pt x="2910366" y="799028"/>
                </a:lnTo>
                <a:lnTo>
                  <a:pt x="0" y="799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06882" y="4728792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latin typeface="Public Sans Bold"/>
              </a:rPr>
              <a:t>FINAL 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0974" y="2332416"/>
            <a:ext cx="16408332" cy="2084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250"/>
              </a:lnSpc>
            </a:pPr>
            <a:r>
              <a:rPr lang="en-US" sz="16758" spc="83">
                <a:solidFill>
                  <a:srgbClr val="2B2C30"/>
                </a:solidFill>
                <a:latin typeface="Playfair Display"/>
              </a:rPr>
              <a:t>Cat Hunter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75047" y="7324724"/>
            <a:ext cx="7862435" cy="1933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249"/>
              </a:lnSpc>
            </a:pPr>
            <a:r>
              <a:rPr lang="en-US" sz="3499">
                <a:solidFill>
                  <a:srgbClr val="2B2C30"/>
                </a:solidFill>
                <a:latin typeface="Noto Sans T Chinese"/>
                <a:ea typeface="Noto Sans T Chinese"/>
              </a:rPr>
              <a:t>111502001  王若琳</a:t>
            </a:r>
          </a:p>
          <a:p>
            <a:pPr algn="r">
              <a:lnSpc>
                <a:spcPts val="5249"/>
              </a:lnSpc>
            </a:pPr>
            <a:r>
              <a:rPr lang="en-US" sz="3499">
                <a:solidFill>
                  <a:srgbClr val="2B2C30"/>
                </a:solidFill>
                <a:latin typeface="Noto Sans T Chinese"/>
                <a:ea typeface="Noto Sans T Chinese"/>
              </a:rPr>
              <a:t>111502538  蔡文綺</a:t>
            </a:r>
          </a:p>
          <a:p>
            <a:pPr algn="r">
              <a:lnSpc>
                <a:spcPts val="5249"/>
              </a:lnSpc>
            </a:pPr>
            <a:r>
              <a:rPr lang="en-US" sz="3499">
                <a:solidFill>
                  <a:srgbClr val="2B2C30"/>
                </a:solidFill>
                <a:latin typeface="Noto Sans T Chinese"/>
                <a:ea typeface="Noto Sans T Chinese"/>
              </a:rPr>
              <a:t>111502024  吳云綺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674045" y="9452493"/>
            <a:ext cx="23797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B2C30"/>
                </a:solidFill>
                <a:latin typeface="Noto Sans T Chinese"/>
              </a:rPr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689" y="646703"/>
            <a:ext cx="16230600" cy="988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  <a:spcBef>
                <a:spcPct val="0"/>
              </a:spcBef>
            </a:pPr>
            <a:r>
              <a:rPr lang="en-US" sz="5714" spc="1297">
                <a:solidFill>
                  <a:srgbClr val="2B2C30"/>
                </a:solidFill>
                <a:ea typeface="Public Sans Bold"/>
              </a:rPr>
              <a:t>組員分工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689" y="2198490"/>
            <a:ext cx="16230611" cy="9712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39"/>
              </a:lnSpc>
            </a:pPr>
            <a:r>
              <a:rPr lang="en-US" sz="4599">
                <a:solidFill>
                  <a:srgbClr val="2B2C30"/>
                </a:solidFill>
                <a:ea typeface="Arimo"/>
              </a:rPr>
              <a:t>蔡文綺：程式整體架構、設計貓咪、計算分數動畫、</a:t>
            </a:r>
          </a:p>
          <a:p>
            <a:pPr>
              <a:lnSpc>
                <a:spcPts val="6439"/>
              </a:lnSpc>
            </a:pPr>
            <a:r>
              <a:rPr lang="en-US" sz="4599">
                <a:solidFill>
                  <a:srgbClr val="2B2C30"/>
                </a:solidFill>
                <a:latin typeface="Arimo"/>
                <a:ea typeface="Arimo"/>
              </a:rPr>
              <a:t>               口頭報告</a:t>
            </a:r>
          </a:p>
          <a:p>
            <a:pPr>
              <a:lnSpc>
                <a:spcPts val="6439"/>
              </a:lnSpc>
            </a:pPr>
          </a:p>
          <a:p>
            <a:pPr>
              <a:lnSpc>
                <a:spcPts val="6439"/>
              </a:lnSpc>
            </a:pPr>
            <a:r>
              <a:rPr lang="en-US" sz="4599">
                <a:solidFill>
                  <a:srgbClr val="2B2C30"/>
                </a:solidFill>
                <a:ea typeface="Arimo"/>
              </a:rPr>
              <a:t>王若琳</a:t>
            </a:r>
            <a:r>
              <a:rPr lang="en-US" sz="4599">
                <a:solidFill>
                  <a:srgbClr val="2B2C30"/>
                </a:solidFill>
                <a:ea typeface="Arimo"/>
              </a:rPr>
              <a:t>：貓咪顏色變化、細節修改、彙整程式碼、</a:t>
            </a:r>
          </a:p>
          <a:p>
            <a:pPr>
              <a:lnSpc>
                <a:spcPts val="6439"/>
              </a:lnSpc>
            </a:pPr>
            <a:r>
              <a:rPr lang="en-US" sz="4599">
                <a:solidFill>
                  <a:srgbClr val="2B2C30"/>
                </a:solidFill>
                <a:latin typeface="Arimo"/>
              </a:rPr>
              <a:t>               </a:t>
            </a:r>
            <a:r>
              <a:rPr lang="en-US" sz="4599">
                <a:solidFill>
                  <a:srgbClr val="2B2C30"/>
                </a:solidFill>
                <a:latin typeface="Arimo"/>
              </a:rPr>
              <a:t>ppt</a:t>
            </a:r>
          </a:p>
          <a:p>
            <a:pPr>
              <a:lnSpc>
                <a:spcPts val="6439"/>
              </a:lnSpc>
            </a:pPr>
          </a:p>
          <a:p>
            <a:pPr>
              <a:lnSpc>
                <a:spcPts val="6439"/>
              </a:lnSpc>
            </a:pPr>
            <a:r>
              <a:rPr lang="en-US" sz="4599">
                <a:solidFill>
                  <a:srgbClr val="2B2C30"/>
                </a:solidFill>
                <a:ea typeface="Arimo"/>
              </a:rPr>
              <a:t>吳云綺</a:t>
            </a:r>
            <a:r>
              <a:rPr lang="en-US" sz="4599">
                <a:solidFill>
                  <a:srgbClr val="2B2C30"/>
                </a:solidFill>
                <a:ea typeface="Arimo"/>
              </a:rPr>
              <a:t>：遊戲開始畫面、倒數計時動畫、遊戲結束畫面</a:t>
            </a:r>
          </a:p>
          <a:p>
            <a:pPr>
              <a:lnSpc>
                <a:spcPts val="6439"/>
              </a:lnSpc>
            </a:pPr>
            <a:r>
              <a:rPr lang="en-US" sz="4599">
                <a:solidFill>
                  <a:srgbClr val="2B2C30"/>
                </a:solidFill>
                <a:latin typeface="Arimo"/>
              </a:rPr>
              <a:t>               </a:t>
            </a:r>
            <a:r>
              <a:rPr lang="en-US" sz="4599">
                <a:solidFill>
                  <a:srgbClr val="2B2C30"/>
                </a:solidFill>
                <a:ea typeface="Arimo"/>
              </a:rPr>
              <a:t>書面報告製作</a:t>
            </a:r>
          </a:p>
          <a:p>
            <a:pPr>
              <a:lnSpc>
                <a:spcPts val="6439"/>
              </a:lnSpc>
            </a:pPr>
          </a:p>
          <a:p>
            <a:pPr>
              <a:lnSpc>
                <a:spcPts val="6439"/>
              </a:lnSpc>
            </a:pPr>
          </a:p>
          <a:p>
            <a:pPr>
              <a:lnSpc>
                <a:spcPts val="6439"/>
              </a:lnSpc>
            </a:pPr>
          </a:p>
          <a:p>
            <a:pPr>
              <a:lnSpc>
                <a:spcPts val="643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674045" y="9452493"/>
            <a:ext cx="23797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B2C30"/>
                </a:solidFill>
                <a:latin typeface="Noto Sans T Chinese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06871" y="598292"/>
            <a:ext cx="16230600" cy="988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  <a:spcBef>
                <a:spcPct val="0"/>
              </a:spcBef>
            </a:pPr>
            <a:r>
              <a:rPr lang="en-US" sz="5714" spc="1297">
                <a:solidFill>
                  <a:srgbClr val="2B2C30"/>
                </a:solidFill>
                <a:ea typeface="Public Sans Bold"/>
              </a:rPr>
              <a:t>遊戲流程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200000" y="5483315"/>
            <a:ext cx="2835821" cy="1825237"/>
          </a:xfrm>
          <a:custGeom>
            <a:avLst/>
            <a:gdLst/>
            <a:ahLst/>
            <a:cxnLst/>
            <a:rect r="r" b="b" t="t" l="l"/>
            <a:pathLst>
              <a:path h="1825237" w="2835821">
                <a:moveTo>
                  <a:pt x="0" y="0"/>
                </a:moveTo>
                <a:lnTo>
                  <a:pt x="2835821" y="0"/>
                </a:lnTo>
                <a:lnTo>
                  <a:pt x="2835821" y="1825237"/>
                </a:lnTo>
                <a:lnTo>
                  <a:pt x="0" y="1825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06871" y="2224873"/>
            <a:ext cx="6057900" cy="221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Arimo Bold"/>
              </a:rPr>
              <a:t>在正確位置打擊落下的貓咪</a:t>
            </a:r>
          </a:p>
          <a:p>
            <a:pPr algn="just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Arimo Bold"/>
                <a:ea typeface="Arimo Bold"/>
              </a:rPr>
              <a:t>遊戲持續30秒</a:t>
            </a:r>
          </a:p>
          <a:p>
            <a:pPr algn="just">
              <a:lnSpc>
                <a:spcPts val="1679"/>
              </a:lnSpc>
            </a:pP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2B2C30"/>
                </a:solidFill>
                <a:latin typeface="Noto Sans T Chinese Bold"/>
              </a:rPr>
              <a:t>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382627" y="5395695"/>
            <a:ext cx="8101152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 Bold"/>
                <a:ea typeface="Noto Sans T Chinese Bold"/>
              </a:rPr>
              <a:t>Ａ : 左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Noto Sans T Chinese Bold"/>
              </a:rPr>
              <a:t>Ｓ </a:t>
            </a:r>
            <a:r>
              <a:rPr lang="en-US" sz="3399">
                <a:solidFill>
                  <a:srgbClr val="000000"/>
                </a:solidFill>
                <a:latin typeface="Noto Sans T Chinese Bold"/>
                <a:ea typeface="Noto Sans T Chinese Bold"/>
              </a:rPr>
              <a:t>: 中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Noto Sans T Chinese Bold"/>
              </a:rPr>
              <a:t>Ｄ </a:t>
            </a:r>
            <a:r>
              <a:rPr lang="en-US" sz="3399">
                <a:solidFill>
                  <a:srgbClr val="000000"/>
                </a:solidFill>
                <a:latin typeface="Noto Sans T Chinese Bold"/>
                <a:ea typeface="Noto Sans T Chinese Bold"/>
              </a:rPr>
              <a:t>: 右</a:t>
            </a:r>
          </a:p>
          <a:p>
            <a:pPr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2433203" y="5395695"/>
            <a:ext cx="8101152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Noto Sans T Chinese Bold"/>
              </a:rPr>
              <a:t>Ｅ：結束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 Bold"/>
                <a:ea typeface="Noto Sans T Chinese Bold"/>
              </a:rPr>
              <a:t>Ｐ : 重來 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Noto Sans T Chinese Bold"/>
              </a:rPr>
              <a:t>Ｙ：再玩一次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184394" y="4570035"/>
            <a:ext cx="171450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Noto Sans T Chinese Bold"/>
              </a:rPr>
              <a:t>打落貓咪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71299" y="4570035"/>
            <a:ext cx="300037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Noto Sans T Chinese Bold"/>
              </a:rPr>
              <a:t>遊戲結束與開始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350271" y="5815544"/>
            <a:ext cx="171450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Noto Sans T Chinese Bold"/>
              </a:rPr>
              <a:t>鍵盤控制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674045" y="9452493"/>
            <a:ext cx="23797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B2C30"/>
                </a:solidFill>
                <a:latin typeface="Noto Sans T Chinese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697" y="710521"/>
            <a:ext cx="16230600" cy="988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  <a:spcBef>
                <a:spcPct val="0"/>
              </a:spcBef>
            </a:pPr>
            <a:r>
              <a:rPr lang="en-US" sz="5714" spc="1297">
                <a:solidFill>
                  <a:srgbClr val="2B2C30"/>
                </a:solidFill>
                <a:ea typeface="Public Sans Bold"/>
              </a:rPr>
              <a:t>程式流程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-1553590" y="3152824"/>
            <a:ext cx="6551148" cy="1028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0"/>
              </a:lnSpc>
            </a:pPr>
            <a:r>
              <a:rPr lang="en-US" sz="2957">
                <a:solidFill>
                  <a:srgbClr val="2B2C30"/>
                </a:solidFill>
                <a:ea typeface="Noto Sans T Chinese Bold"/>
              </a:rPr>
              <a:t>印出開場畫面</a:t>
            </a:r>
          </a:p>
          <a:p>
            <a:pPr algn="ctr">
              <a:lnSpc>
                <a:spcPts val="414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596195" y="5614273"/>
            <a:ext cx="5270112" cy="1009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12"/>
              </a:lnSpc>
            </a:pPr>
            <a:r>
              <a:rPr lang="en-US" sz="2937">
                <a:solidFill>
                  <a:srgbClr val="2B2C30"/>
                </a:solidFill>
                <a:latin typeface="Noto Sans T Chinese Bold"/>
                <a:ea typeface="Noto Sans T Chinese Bold"/>
              </a:rPr>
              <a:t>    所有貓咪往下移一個    </a:t>
            </a:r>
          </a:p>
          <a:p>
            <a:pPr>
              <a:lnSpc>
                <a:spcPts val="4112"/>
              </a:lnSpc>
            </a:pPr>
            <a:r>
              <a:rPr lang="en-US" sz="2937">
                <a:solidFill>
                  <a:srgbClr val="2B2C30"/>
                </a:solidFill>
                <a:ea typeface="Noto Sans T Chinese Bold"/>
              </a:rPr>
              <a:t>再補上新的隨機位置貓咪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44308" y="5558501"/>
            <a:ext cx="5921690" cy="391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3"/>
              </a:lnSpc>
            </a:pPr>
            <a:r>
              <a:rPr lang="en-US" sz="2309">
                <a:solidFill>
                  <a:srgbClr val="2B2C30"/>
                </a:solidFill>
                <a:ea typeface="Noto Sans T Chinese Bold"/>
              </a:rPr>
              <a:t>成功打到貓咪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3837" y="7830756"/>
            <a:ext cx="6362632" cy="3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2B2C30"/>
                </a:solidFill>
                <a:ea typeface="Noto Sans T Chinese Bold"/>
              </a:rPr>
              <a:t>沒打到貓咪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183415" y="7364724"/>
            <a:ext cx="5270112" cy="513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60"/>
              </a:lnSpc>
            </a:pPr>
            <a:r>
              <a:rPr lang="en-US" sz="3043">
                <a:solidFill>
                  <a:srgbClr val="2B2C30"/>
                </a:solidFill>
                <a:latin typeface="Noto Sans T Chinese Bold"/>
                <a:ea typeface="Noto Sans T Chinese Bold"/>
              </a:rPr>
              <a:t> 貓咪向上跳一下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255863" y="6502108"/>
            <a:ext cx="6282234" cy="1083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72"/>
              </a:lnSpc>
            </a:pPr>
            <a:r>
              <a:rPr lang="en-US" sz="3123">
                <a:solidFill>
                  <a:srgbClr val="2B2C30"/>
                </a:solidFill>
                <a:ea typeface="Noto Sans T Chinese Bold"/>
              </a:rPr>
              <a:t>達到一定總分</a:t>
            </a:r>
          </a:p>
          <a:p>
            <a:pPr>
              <a:lnSpc>
                <a:spcPts val="4372"/>
              </a:lnSpc>
            </a:pPr>
            <a:r>
              <a:rPr lang="en-US" sz="3123">
                <a:solidFill>
                  <a:srgbClr val="2B2C30"/>
                </a:solidFill>
                <a:ea typeface="Noto Sans T Chinese Bold"/>
              </a:rPr>
              <a:t>調整貓咪顏色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127552" y="6600694"/>
            <a:ext cx="5326661" cy="1029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51"/>
              </a:lnSpc>
            </a:pPr>
            <a:r>
              <a:rPr lang="en-US" sz="2965">
                <a:solidFill>
                  <a:srgbClr val="2B2C30"/>
                </a:solidFill>
                <a:ea typeface="Noto Sans T Chinese Bold"/>
              </a:rPr>
              <a:t>清除畫面</a:t>
            </a:r>
          </a:p>
          <a:p>
            <a:pPr>
              <a:lnSpc>
                <a:spcPts val="4151"/>
              </a:lnSpc>
            </a:pPr>
            <a:r>
              <a:rPr lang="en-US" sz="2965">
                <a:solidFill>
                  <a:srgbClr val="2B2C30"/>
                </a:solidFill>
                <a:ea typeface="Noto Sans T Chinese Bold"/>
              </a:rPr>
              <a:t>結束動畫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819775" y="3139584"/>
            <a:ext cx="6551148" cy="505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0"/>
              </a:lnSpc>
            </a:pPr>
            <a:r>
              <a:rPr lang="en-US" sz="2957">
                <a:solidFill>
                  <a:srgbClr val="2B2C30"/>
                </a:solidFill>
                <a:ea typeface="Noto Sans T Chinese Bold"/>
              </a:rPr>
              <a:t>進入遊戲：倒數動畫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858423" y="3177140"/>
            <a:ext cx="6551148" cy="505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0"/>
              </a:lnSpc>
            </a:pPr>
            <a:r>
              <a:rPr lang="en-US" sz="2957">
                <a:solidFill>
                  <a:srgbClr val="2B2C30"/>
                </a:solidFill>
                <a:ea typeface="Noto Sans T Chinese Bold"/>
              </a:rPr>
              <a:t>印出遊戲畫面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570894" y="3139584"/>
            <a:ext cx="6551148" cy="505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0"/>
              </a:lnSpc>
            </a:pPr>
            <a:r>
              <a:rPr lang="en-US" sz="2957">
                <a:solidFill>
                  <a:srgbClr val="2B2C30"/>
                </a:solidFill>
                <a:ea typeface="Noto Sans T Chinese Bold"/>
              </a:rPr>
              <a:t>產生隨機位置的貓咪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-1553590" y="6566985"/>
            <a:ext cx="6551148" cy="505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0"/>
              </a:lnSpc>
            </a:pPr>
            <a:r>
              <a:rPr lang="en-US" sz="2957">
                <a:solidFill>
                  <a:srgbClr val="2B2C30"/>
                </a:solidFill>
                <a:latin typeface="Noto Sans T Chinese Bold"/>
                <a:ea typeface="Noto Sans T Chinese Bold"/>
              </a:rPr>
              <a:t>判斷輸入 (a,s,d)</a:t>
            </a:r>
          </a:p>
        </p:txBody>
      </p:sp>
      <p:sp>
        <p:nvSpPr>
          <p:cNvPr name="AutoShape 15" id="15"/>
          <p:cNvSpPr/>
          <p:nvPr/>
        </p:nvSpPr>
        <p:spPr>
          <a:xfrm flipV="true">
            <a:off x="8085757" y="3420794"/>
            <a:ext cx="721612" cy="0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6" id="16"/>
          <p:cNvSpPr/>
          <p:nvPr/>
        </p:nvSpPr>
        <p:spPr>
          <a:xfrm flipV="true">
            <a:off x="12970183" y="3458350"/>
            <a:ext cx="721612" cy="0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7" id="17"/>
          <p:cNvSpPr/>
          <p:nvPr/>
        </p:nvSpPr>
        <p:spPr>
          <a:xfrm flipV="true">
            <a:off x="3594712" y="6202123"/>
            <a:ext cx="1220882" cy="10072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8" id="18"/>
          <p:cNvSpPr/>
          <p:nvPr/>
        </p:nvSpPr>
        <p:spPr>
          <a:xfrm flipV="true">
            <a:off x="3056427" y="3511860"/>
            <a:ext cx="721612" cy="0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9" id="19"/>
          <p:cNvSpPr/>
          <p:nvPr/>
        </p:nvSpPr>
        <p:spPr>
          <a:xfrm flipV="true">
            <a:off x="16816486" y="3511860"/>
            <a:ext cx="721612" cy="0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0" id="20"/>
          <p:cNvSpPr/>
          <p:nvPr/>
        </p:nvSpPr>
        <p:spPr>
          <a:xfrm flipV="true">
            <a:off x="12421027" y="4734401"/>
            <a:ext cx="0" cy="1625766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flipV="true">
            <a:off x="6069910" y="4734401"/>
            <a:ext cx="10746576" cy="0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 flipV="true">
            <a:off x="3594546" y="7619913"/>
            <a:ext cx="1220882" cy="10072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3" id="23"/>
          <p:cNvSpPr/>
          <p:nvPr/>
        </p:nvSpPr>
        <p:spPr>
          <a:xfrm flipV="true">
            <a:off x="10156514" y="7072254"/>
            <a:ext cx="721612" cy="0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4" id="24"/>
          <p:cNvSpPr/>
          <p:nvPr/>
        </p:nvSpPr>
        <p:spPr>
          <a:xfrm>
            <a:off x="14036174" y="7133844"/>
            <a:ext cx="1730110" cy="10070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5" id="25"/>
          <p:cNvSpPr/>
          <p:nvPr/>
        </p:nvSpPr>
        <p:spPr>
          <a:xfrm flipH="true" flipV="true">
            <a:off x="6069910" y="4060306"/>
            <a:ext cx="5296" cy="673936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6" id="26"/>
          <p:cNvSpPr txBox="true"/>
          <p:nvPr/>
        </p:nvSpPr>
        <p:spPr>
          <a:xfrm rot="0">
            <a:off x="11729526" y="7323538"/>
            <a:ext cx="6362632" cy="794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2B2C30"/>
                </a:solidFill>
                <a:latin typeface="Noto Sans T Chinese Bold"/>
                <a:ea typeface="Noto Sans T Chinese Bold"/>
              </a:rPr>
              <a:t>超過30秒</a:t>
            </a:r>
          </a:p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2B2C30"/>
                </a:solidFill>
                <a:ea typeface="Noto Sans T Chinese Bold"/>
              </a:rPr>
              <a:t>跳出迴圈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729526" y="6404507"/>
            <a:ext cx="6362632" cy="3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2B2C30"/>
                </a:solidFill>
                <a:latin typeface="Noto Sans T Chinese Bold"/>
                <a:ea typeface="Noto Sans T Chinese Bold"/>
              </a:rPr>
              <a:t>按E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677107" y="5383711"/>
            <a:ext cx="6362632" cy="3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2B2C30"/>
                </a:solidFill>
                <a:latin typeface="Noto Sans T Chinese Bold"/>
                <a:ea typeface="Noto Sans T Chinese Bold"/>
              </a:rPr>
              <a:t>按P</a:t>
            </a:r>
          </a:p>
        </p:txBody>
      </p:sp>
      <p:sp>
        <p:nvSpPr>
          <p:cNvPr name="AutoShape 29" id="29"/>
          <p:cNvSpPr/>
          <p:nvPr/>
        </p:nvSpPr>
        <p:spPr>
          <a:xfrm flipV="true">
            <a:off x="16796342" y="4734401"/>
            <a:ext cx="0" cy="1625766"/>
          </a:xfrm>
          <a:prstGeom prst="line">
            <a:avLst/>
          </a:prstGeom>
          <a:ln cap="flat" w="38100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0" id="30"/>
          <p:cNvSpPr txBox="true"/>
          <p:nvPr/>
        </p:nvSpPr>
        <p:spPr>
          <a:xfrm rot="0">
            <a:off x="13197131" y="5383711"/>
            <a:ext cx="6362632" cy="391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4"/>
              </a:lnSpc>
            </a:pPr>
            <a:r>
              <a:rPr lang="en-US" sz="2317">
                <a:solidFill>
                  <a:srgbClr val="2B2C30"/>
                </a:solidFill>
                <a:latin typeface="Noto Sans T Chinese Bold"/>
                <a:ea typeface="Noto Sans T Chinese Bold"/>
              </a:rPr>
              <a:t>按Y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7674045" y="9452493"/>
            <a:ext cx="23797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B2C30"/>
                </a:solidFill>
                <a:latin typeface="Noto Sans T Chinese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06871" y="598292"/>
            <a:ext cx="16230600" cy="988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  <a:spcBef>
                <a:spcPct val="0"/>
              </a:spcBef>
            </a:pPr>
            <a:r>
              <a:rPr lang="en-US" sz="5714" spc="1297">
                <a:solidFill>
                  <a:srgbClr val="2B2C30"/>
                </a:solidFill>
                <a:ea typeface="Public Sans Bold"/>
              </a:rPr>
              <a:t>使用的函式庫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2639420"/>
            <a:ext cx="12989825" cy="3017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03"/>
              </a:lnSpc>
            </a:pPr>
            <a:r>
              <a:rPr lang="en-US" sz="4073">
                <a:solidFill>
                  <a:srgbClr val="000000"/>
                </a:solidFill>
                <a:latin typeface="Arimo Bold"/>
                <a:ea typeface="Arimo Bold"/>
              </a:rPr>
              <a:t>函式庫 ：irvine32.inc</a:t>
            </a:r>
          </a:p>
          <a:p>
            <a:pPr algn="just">
              <a:lnSpc>
                <a:spcPts val="2495"/>
              </a:lnSpc>
            </a:pPr>
          </a:p>
          <a:p>
            <a:pPr algn="just">
              <a:lnSpc>
                <a:spcPts val="5698"/>
              </a:lnSpc>
            </a:pPr>
            <a:r>
              <a:rPr lang="en-US" sz="4070">
                <a:solidFill>
                  <a:srgbClr val="000000"/>
                </a:solidFill>
                <a:ea typeface="Noto Sans T Chinese Bold"/>
              </a:rPr>
              <a:t>使用到的函式：</a:t>
            </a:r>
          </a:p>
          <a:p>
            <a:pPr algn="just">
              <a:lnSpc>
                <a:spcPts val="5015"/>
              </a:lnSpc>
            </a:pPr>
          </a:p>
          <a:p>
            <a:pPr algn="just">
              <a:lnSpc>
                <a:spcPts val="5015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764388" y="2839445"/>
            <a:ext cx="12989825" cy="4503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03"/>
              </a:lnSpc>
            </a:pPr>
          </a:p>
          <a:p>
            <a:pPr algn="just">
              <a:lnSpc>
                <a:spcPts val="5015"/>
              </a:lnSpc>
            </a:pPr>
          </a:p>
          <a:p>
            <a:pPr algn="just">
              <a:lnSpc>
                <a:spcPts val="5015"/>
              </a:lnSpc>
            </a:pPr>
          </a:p>
          <a:p>
            <a:pPr algn="just" marL="773524" indent="-386762" lvl="1">
              <a:lnSpc>
                <a:spcPts val="5015"/>
              </a:lnSpc>
              <a:buFont typeface="Arial"/>
              <a:buChar char="•"/>
            </a:pPr>
            <a:r>
              <a:rPr lang="en-US" sz="3582">
                <a:solidFill>
                  <a:srgbClr val="2B2C30"/>
                </a:solidFill>
                <a:latin typeface="Noto Sans T Chinese Bold"/>
              </a:rPr>
              <a:t>gettickcount</a:t>
            </a:r>
          </a:p>
          <a:p>
            <a:pPr algn="just" marL="773524" indent="-386762" lvl="1">
              <a:lnSpc>
                <a:spcPts val="5015"/>
              </a:lnSpc>
              <a:buFont typeface="Arial"/>
              <a:buChar char="•"/>
            </a:pPr>
            <a:r>
              <a:rPr lang="en-US" sz="3582">
                <a:solidFill>
                  <a:srgbClr val="2B2C30"/>
                </a:solidFill>
                <a:latin typeface="Noto Sans T Chinese Bold"/>
              </a:rPr>
              <a:t>gotoxy</a:t>
            </a:r>
          </a:p>
          <a:p>
            <a:pPr algn="just" marL="773524" indent="-386762" lvl="1">
              <a:lnSpc>
                <a:spcPts val="5015"/>
              </a:lnSpc>
              <a:buFont typeface="Arial"/>
              <a:buChar char="•"/>
            </a:pPr>
            <a:r>
              <a:rPr lang="en-US" sz="3582">
                <a:solidFill>
                  <a:srgbClr val="2B2C30"/>
                </a:solidFill>
                <a:latin typeface="Noto Sans T Chinese Bold"/>
              </a:rPr>
              <a:t>delay</a:t>
            </a:r>
          </a:p>
          <a:p>
            <a:pPr algn="just">
              <a:lnSpc>
                <a:spcPts val="5015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632868" y="4816958"/>
            <a:ext cx="5491621" cy="2807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9546" indent="-439773" lvl="1">
              <a:lnSpc>
                <a:spcPts val="5703"/>
              </a:lnSpc>
              <a:buFont typeface="Arial"/>
              <a:buChar char="•"/>
            </a:pPr>
            <a:r>
              <a:rPr lang="en-US" sz="4073">
                <a:solidFill>
                  <a:srgbClr val="000000"/>
                </a:solidFill>
                <a:latin typeface="Arimo Bold"/>
              </a:rPr>
              <a:t>readchar</a:t>
            </a:r>
          </a:p>
          <a:p>
            <a:pPr algn="just" marL="879546" indent="-439773" lvl="1">
              <a:lnSpc>
                <a:spcPts val="5703"/>
              </a:lnSpc>
              <a:buFont typeface="Arial"/>
              <a:buChar char="•"/>
            </a:pPr>
            <a:r>
              <a:rPr lang="en-US" sz="4073">
                <a:solidFill>
                  <a:srgbClr val="000000"/>
                </a:solidFill>
                <a:latin typeface="Arimo Bold"/>
              </a:rPr>
              <a:t>s</a:t>
            </a:r>
            <a:r>
              <a:rPr lang="en-US" sz="4073">
                <a:solidFill>
                  <a:srgbClr val="000000"/>
                </a:solidFill>
                <a:latin typeface="Arimo Bold"/>
              </a:rPr>
              <a:t>ett</a:t>
            </a:r>
            <a:r>
              <a:rPr lang="en-US" sz="4073">
                <a:solidFill>
                  <a:srgbClr val="000000"/>
                </a:solidFill>
                <a:latin typeface="Arimo Bold"/>
              </a:rPr>
              <a:t>ext</a:t>
            </a:r>
            <a:r>
              <a:rPr lang="en-US" sz="4073">
                <a:solidFill>
                  <a:srgbClr val="000000"/>
                </a:solidFill>
                <a:latin typeface="Arimo Bold"/>
              </a:rPr>
              <a:t>co</a:t>
            </a:r>
            <a:r>
              <a:rPr lang="en-US" sz="4073">
                <a:solidFill>
                  <a:srgbClr val="000000"/>
                </a:solidFill>
                <a:latin typeface="Arimo Bold"/>
              </a:rPr>
              <a:t>l</a:t>
            </a:r>
            <a:r>
              <a:rPr lang="en-US" sz="4073">
                <a:solidFill>
                  <a:srgbClr val="000000"/>
                </a:solidFill>
                <a:latin typeface="Arimo Bold"/>
              </a:rPr>
              <a:t>o</a:t>
            </a:r>
            <a:r>
              <a:rPr lang="en-US" sz="4073">
                <a:solidFill>
                  <a:srgbClr val="000000"/>
                </a:solidFill>
                <a:latin typeface="Arimo Bold"/>
              </a:rPr>
              <a:t>r</a:t>
            </a:r>
          </a:p>
          <a:p>
            <a:pPr algn="just" marL="879546" indent="-439773" lvl="1">
              <a:lnSpc>
                <a:spcPts val="5703"/>
              </a:lnSpc>
              <a:buFont typeface="Arial"/>
              <a:buChar char="•"/>
            </a:pPr>
            <a:r>
              <a:rPr lang="en-US" sz="4073">
                <a:solidFill>
                  <a:srgbClr val="000000"/>
                </a:solidFill>
                <a:latin typeface="Arimo Bold"/>
              </a:rPr>
              <a:t>ran</a:t>
            </a:r>
            <a:r>
              <a:rPr lang="en-US" sz="4073">
                <a:solidFill>
                  <a:srgbClr val="000000"/>
                </a:solidFill>
                <a:latin typeface="Arimo Bold"/>
              </a:rPr>
              <a:t>d</a:t>
            </a:r>
            <a:r>
              <a:rPr lang="en-US" sz="4073">
                <a:solidFill>
                  <a:srgbClr val="000000"/>
                </a:solidFill>
                <a:latin typeface="Arimo Bold"/>
              </a:rPr>
              <a:t>omr</a:t>
            </a:r>
            <a:r>
              <a:rPr lang="en-US" sz="4073">
                <a:solidFill>
                  <a:srgbClr val="000000"/>
                </a:solidFill>
                <a:latin typeface="Arimo Bold"/>
              </a:rPr>
              <a:t>a</a:t>
            </a:r>
            <a:r>
              <a:rPr lang="en-US" sz="4073">
                <a:solidFill>
                  <a:srgbClr val="000000"/>
                </a:solidFill>
                <a:latin typeface="Arimo Bold"/>
              </a:rPr>
              <a:t>nge</a:t>
            </a:r>
          </a:p>
          <a:p>
            <a:pPr algn="just">
              <a:lnSpc>
                <a:spcPts val="501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7674045" y="9452493"/>
            <a:ext cx="23797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B2C30"/>
                </a:solidFill>
                <a:latin typeface="Noto Sans T Chinese"/>
              </a:rPr>
              <a:t>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DAF27rV5OIY</dc:identifier>
  <dcterms:modified xsi:type="dcterms:W3CDTF">2011-08-01T06:04:30Z</dcterms:modified>
  <cp:revision>1</cp:revision>
  <dc:title>Cream Neutral Minimalist New Business Pitch Deck Presentation</dc:title>
</cp:coreProperties>
</file>

<file path=docProps/thumbnail.jpeg>
</file>